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8"/>
  </p:notesMasterIdLst>
  <p:handoutMasterIdLst>
    <p:handoutMasterId r:id="rId9"/>
  </p:handoutMasterIdLst>
  <p:sldIdLst>
    <p:sldId id="285" r:id="rId2"/>
    <p:sldId id="286" r:id="rId3"/>
    <p:sldId id="287" r:id="rId4"/>
    <p:sldId id="288" r:id="rId5"/>
    <p:sldId id="289" r:id="rId6"/>
    <p:sldId id="290" r:id="rId7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1pPr>
    <a:lvl2pPr marL="4572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2pPr>
    <a:lvl3pPr marL="9144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3pPr>
    <a:lvl4pPr marL="13716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4pPr>
    <a:lvl5pPr marL="1828800" algn="l" rtl="0" eaLnBrk="0" fontAlgn="base" hangingPunct="0">
      <a:spcBef>
        <a:spcPct val="20000"/>
      </a:spcBef>
      <a:spcAft>
        <a:spcPct val="0"/>
      </a:spcAft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imes New Roman" pitchFamily="18" charset="0"/>
        <a:ea typeface="楷体_GB2312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000099"/>
    <a:srgbClr val="003399"/>
    <a:srgbClr val="003366"/>
    <a:srgbClr val="993300"/>
    <a:srgbClr val="FFCCFF"/>
    <a:srgbClr val="CCECFF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1" autoAdjust="0"/>
    <p:restoredTop sz="99836" autoAdjust="0"/>
  </p:normalViewPr>
  <p:slideViewPr>
    <p:cSldViewPr>
      <p:cViewPr varScale="1">
        <p:scale>
          <a:sx n="83" d="100"/>
          <a:sy n="83" d="100"/>
        </p:scale>
        <p:origin x="60" y="7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792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04A39-A7EF-473E-83B1-D6DDD569E817}" type="datetimeFigureOut">
              <a:rPr lang="zh-CN" altLang="en-US" smtClean="0"/>
              <a:t>2021/8/19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30275-B0D6-471C-A0D5-2B83675BDC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4009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14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200" b="0">
                <a:ea typeface="宋体" pitchFamily="2" charset="-122"/>
              </a:defRPr>
            </a:lvl1pPr>
          </a:lstStyle>
          <a:p>
            <a:pPr>
              <a:defRPr/>
            </a:pPr>
            <a:fld id="{348822FB-22A0-413D-B409-0CB34D878D1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857948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6462A3-3BBF-45CB-9F5D-52BB5DD26414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7280A4-9E35-4026-863D-12559CB904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87450" y="188914"/>
            <a:ext cx="7705725" cy="5048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2137D3-2F99-4A59-B0DE-05762BAA319B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1F00BD-C703-48ED-8137-4FC109AFD8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88150" y="188913"/>
            <a:ext cx="2105025" cy="6119812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68314" y="188913"/>
            <a:ext cx="6167437" cy="61198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CFB2F6-35F1-4E85-AFFC-EEA4462365BF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99787E-841A-4636-AD59-67EDB1675CF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CA376F-0FB5-4F3D-85ED-EBB6E2487A89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3EC0BA-F120-4B15-A79B-5375E013FB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4A4E0B-BBF3-47D9-BB63-18CF2EA60288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B59EE5-F0EF-45D6-A124-DD37233E6DD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68313" y="1052513"/>
            <a:ext cx="4064000" cy="52562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84714" y="1052513"/>
            <a:ext cx="4064000" cy="52562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A0DD26-4FC3-497A-9642-370F34862BED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F6580E-2F89-4835-980B-E307402D38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05379C-03B6-4045-A8E8-A3421CEC5019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122A01-F4B0-4B01-ADF7-BCE7F2886BE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AE7AE8-008F-408D-9093-639BA953F40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7FFCAA-95CA-4C1E-A5BC-6A2A29A167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61D63D-6514-4ECE-961C-184F9FBDA2D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732240" y="6248400"/>
            <a:ext cx="1905000" cy="4572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32AE9C-0600-44EE-B62C-C6AA7B33320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AA5882-CE3E-4B78-90DC-2CB2F5C90F0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04B026-111C-48DD-85FD-193E7645E87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5C20AF-CD16-443F-B9FB-D74A3D749E38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0C274D-07FD-4A63-817B-CFE4E00D998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4" y="1052513"/>
            <a:ext cx="8280400" cy="525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3789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defRPr sz="1050" b="0">
                <a:ea typeface="宋体" pitchFamily="2" charset="-122"/>
              </a:defRPr>
            </a:lvl1pPr>
          </a:lstStyle>
          <a:p>
            <a:pPr>
              <a:defRPr/>
            </a:pPr>
            <a:fld id="{7337D2B0-9023-43F2-8D96-680874573715}" type="datetime1">
              <a:rPr lang="zh-CN" altLang="en-US"/>
              <a:pPr>
                <a:defRPr/>
              </a:pPr>
              <a:t>2021/8/19</a:t>
            </a:fld>
            <a:endParaRPr lang="en-US" altLang="zh-CN"/>
          </a:p>
        </p:txBody>
      </p:sp>
      <p:sp>
        <p:nvSpPr>
          <p:cNvPr id="3789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defRPr sz="1050" b="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789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defRPr sz="1050" b="0">
                <a:ea typeface="宋体" pitchFamily="2" charset="-122"/>
              </a:defRPr>
            </a:lvl1pPr>
          </a:lstStyle>
          <a:p>
            <a:pPr>
              <a:defRPr/>
            </a:pPr>
            <a:fld id="{B876B54B-5E77-439F-A37C-0899F166675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730008" y="166943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dirty="0" smtClean="0">
                <a:solidFill>
                  <a:srgbClr val="003399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操 作 系 统</a:t>
            </a:r>
            <a:endParaRPr lang="zh-CN" altLang="en-US" sz="1800" dirty="0">
              <a:solidFill>
                <a:srgbClr val="003399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58201" y="246870"/>
            <a:ext cx="396945" cy="30181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ransition spd="med">
    <p:random/>
  </p:transition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5pPr>
      <a:lvl6pPr marL="3429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6pPr>
      <a:lvl7pPr marL="6858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7pPr>
      <a:lvl8pPr marL="10287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8pPr>
      <a:lvl9pPr marL="1371600" algn="ctr" rtl="0" fontAlgn="base">
        <a:spcBef>
          <a:spcPct val="0"/>
        </a:spcBef>
        <a:spcAft>
          <a:spcPct val="0"/>
        </a:spcAft>
        <a:defRPr kumimoji="1" sz="2700" b="1">
          <a:solidFill>
            <a:srgbClr val="800000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黑体" pitchFamily="49" charset="-122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kumimoji="1" sz="24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kumimoji="1" sz="21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 kumimoji="1" sz="18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楷体" pitchFamily="49" charset="-122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kumimoji="1" sz="1500" b="1">
          <a:solidFill>
            <a:srgbClr val="003399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257617" y="2082331"/>
            <a:ext cx="2762997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3175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>
            <a:spAutoFit/>
          </a:bodyPr>
          <a:lstStyle/>
          <a:p>
            <a:pPr algn="ctr" eaLnBrk="1" hangingPunct="1">
              <a:spcBef>
                <a:spcPct val="0"/>
              </a:spcBef>
              <a:defRPr/>
            </a:pPr>
            <a:r>
              <a:rPr lang="zh-CN" altLang="en-US" sz="3600" b="0" dirty="0">
                <a:solidFill>
                  <a:srgbClr val="00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itchFamily="2" charset="-122"/>
                <a:ea typeface="华文琥珀" pitchFamily="2" charset="-122"/>
              </a:rPr>
              <a:t> 操作系统 </a:t>
            </a:r>
            <a:endParaRPr lang="en-US" altLang="zh-CN" sz="3600" b="0" dirty="0">
              <a:solidFill>
                <a:srgbClr val="0033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琥珀" pitchFamily="2" charset="-122"/>
              <a:ea typeface="华文琥珀" pitchFamily="2" charset="-122"/>
            </a:endParaRPr>
          </a:p>
        </p:txBody>
      </p:sp>
      <p:pic>
        <p:nvPicPr>
          <p:cNvPr id="9" name="Picture 1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8380" y="2241358"/>
            <a:ext cx="3857625" cy="2560504"/>
          </a:xfrm>
          <a:prstGeom prst="rect">
            <a:avLst/>
          </a:prstGeom>
        </p:spPr>
      </p:pic>
      <p:sp>
        <p:nvSpPr>
          <p:cNvPr id="10" name="文本框 62"/>
          <p:cNvSpPr txBox="1"/>
          <p:nvPr/>
        </p:nvSpPr>
        <p:spPr>
          <a:xfrm>
            <a:off x="4417091" y="3616986"/>
            <a:ext cx="316322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993300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开课学院： 计算机学院</a:t>
            </a:r>
          </a:p>
        </p:txBody>
      </p:sp>
      <p:sp>
        <p:nvSpPr>
          <p:cNvPr id="11" name="文本框 30"/>
          <p:cNvSpPr txBox="1"/>
          <p:nvPr/>
        </p:nvSpPr>
        <p:spPr>
          <a:xfrm>
            <a:off x="4417091" y="3062192"/>
            <a:ext cx="244405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993300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任课教师： 何静媛</a:t>
            </a:r>
          </a:p>
        </p:txBody>
      </p:sp>
      <p:sp>
        <p:nvSpPr>
          <p:cNvPr id="12" name="文本框 48"/>
          <p:cNvSpPr txBox="1"/>
          <p:nvPr/>
        </p:nvSpPr>
        <p:spPr>
          <a:xfrm>
            <a:off x="4420886" y="4284049"/>
            <a:ext cx="318819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邮箱： </a:t>
            </a:r>
            <a:r>
              <a:rPr lang="en-US" altLang="zh-CN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ibm_hjy@sina.com</a:t>
            </a:r>
            <a:endParaRPr lang="zh-CN" altLang="en-US" sz="2100" spc="28" dirty="0">
              <a:solidFill>
                <a:srgbClr val="003399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3" name="文本框 76"/>
          <p:cNvSpPr txBox="1"/>
          <p:nvPr/>
        </p:nvSpPr>
        <p:spPr>
          <a:xfrm>
            <a:off x="4417091" y="4754905"/>
            <a:ext cx="317228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联系电话： </a:t>
            </a:r>
            <a:r>
              <a:rPr lang="en-US" altLang="zh-CN" sz="2100" spc="28" dirty="0">
                <a:solidFill>
                  <a:srgbClr val="003399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Arial" panose="020B0604020202020204" pitchFamily="34" charset="0"/>
              </a:rPr>
              <a:t>15086836595</a:t>
            </a:r>
            <a:endParaRPr lang="zh-CN" altLang="en-US" sz="2100" spc="28" dirty="0">
              <a:solidFill>
                <a:srgbClr val="003399"/>
              </a:solidFill>
              <a:latin typeface="方正姚体" panose="02010601030101010101" pitchFamily="2" charset="-122"/>
              <a:ea typeface="方正姚体" panose="02010601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4" name="TextBox 5"/>
          <p:cNvSpPr txBox="1"/>
          <p:nvPr/>
        </p:nvSpPr>
        <p:spPr>
          <a:xfrm>
            <a:off x="1817694" y="974713"/>
            <a:ext cx="2762997" cy="41549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softEdge rad="3175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>
            <a:spAutoFit/>
          </a:bodyPr>
          <a:lstStyle/>
          <a:p>
            <a:pPr algn="ctr" eaLnBrk="1" hangingPunct="1">
              <a:spcBef>
                <a:spcPct val="0"/>
              </a:spcBef>
              <a:defRPr/>
            </a:pPr>
            <a:r>
              <a:rPr lang="zh-CN" altLang="en-US" sz="2100" b="0" dirty="0">
                <a:solidFill>
                  <a:srgbClr val="00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彩云" panose="02010800040101010101" pitchFamily="2" charset="-122"/>
                <a:ea typeface="华文彩云" panose="02010800040101010101" pitchFamily="2" charset="-122"/>
              </a:rPr>
              <a:t>重庆大学 </a:t>
            </a:r>
            <a:r>
              <a:rPr lang="zh-CN" altLang="en-US" sz="1800" b="0" dirty="0">
                <a:solidFill>
                  <a:srgbClr val="00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彩云" panose="02010800040101010101" pitchFamily="2" charset="-122"/>
                <a:ea typeface="华文彩云" panose="02010800040101010101" pitchFamily="2" charset="-122"/>
              </a:rPr>
              <a:t>计算机学院 </a:t>
            </a:r>
            <a:endParaRPr lang="en-US" altLang="zh-CN" sz="1800" b="0" dirty="0">
              <a:solidFill>
                <a:srgbClr val="0033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彩云" panose="02010800040101010101" pitchFamily="2" charset="-122"/>
              <a:ea typeface="华文彩云" panose="02010800040101010101" pitchFamily="2" charset="-122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960" y="1837566"/>
            <a:ext cx="4656325" cy="353565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46448" y="1340664"/>
            <a:ext cx="28083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C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多核处理器系统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539552" y="2204864"/>
            <a:ext cx="367240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ARMv8</a:t>
            </a:r>
            <a:r>
              <a:rPr lang="zh-CN" altLang="en-US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架构中包含了多个集群</a:t>
            </a:r>
            <a:endParaRPr lang="en-US" altLang="zh-CN" sz="1600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每个集群又包含了多个</a:t>
            </a:r>
            <a:r>
              <a:rPr lang="en-US" altLang="zh-CN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CPU</a:t>
            </a:r>
            <a:r>
              <a:rPr lang="zh-CN" altLang="en-US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核，每一个</a:t>
            </a:r>
            <a:r>
              <a:rPr lang="en-US" altLang="zh-CN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CPU</a:t>
            </a:r>
            <a:r>
              <a:rPr lang="zh-CN" altLang="en-US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核都有自己的</a:t>
            </a:r>
            <a:r>
              <a:rPr lang="en-US" altLang="zh-CN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L1 Cache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同一个集群中的多个</a:t>
            </a:r>
            <a:r>
              <a:rPr lang="en-US" altLang="zh-CN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CPU</a:t>
            </a:r>
            <a:r>
              <a:rPr lang="zh-CN" altLang="en-US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共享一个</a:t>
            </a:r>
            <a:r>
              <a:rPr lang="en-US" altLang="zh-CN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L2 Cache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600" dirty="0">
                <a:latin typeface="仿宋" panose="02010609060101010101" pitchFamily="49" charset="-122"/>
                <a:ea typeface="仿宋" panose="02010609060101010101" pitchFamily="49" charset="-122"/>
              </a:rPr>
              <a:t>多</a:t>
            </a:r>
            <a:r>
              <a:rPr lang="zh-CN" altLang="en-US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个集群共享一个</a:t>
            </a:r>
            <a:r>
              <a:rPr lang="en-US" altLang="zh-CN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L3 Cache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en-US" altLang="zh-CN" sz="1600" dirty="0">
                <a:latin typeface="仿宋" panose="02010609060101010101" pitchFamily="49" charset="-122"/>
                <a:ea typeface="仿宋" panose="02010609060101010101" pitchFamily="49" charset="-122"/>
              </a:rPr>
              <a:t>L3 </a:t>
            </a:r>
            <a:r>
              <a:rPr lang="en-US" altLang="zh-CN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Cache </a:t>
            </a:r>
            <a:r>
              <a:rPr lang="zh-CN" altLang="en-US" sz="16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通过总线与内存通信</a:t>
            </a:r>
            <a:endParaRPr lang="en-US" altLang="zh-CN" sz="1600" dirty="0" smtClean="0"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zh-CN" altLang="en-US" sz="16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6445806"/>
      </p:ext>
    </p:extLst>
  </p:cSld>
  <p:clrMapOvr>
    <a:masterClrMapping/>
  </p:clrMapOvr>
  <p:transition spd="med"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36750" y="1392617"/>
            <a:ext cx="4625917" cy="3791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8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多核处理器系统面临的</a:t>
            </a:r>
            <a:r>
              <a:rPr lang="zh-CN" altLang="en-US" sz="2800" dirty="0" smtClean="0">
                <a:solidFill>
                  <a:srgbClr val="8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问题</a:t>
            </a:r>
            <a:endParaRPr lang="en-US" altLang="zh-CN" sz="2800" dirty="0" smtClean="0">
              <a:solidFill>
                <a:srgbClr val="8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       核</a:t>
            </a:r>
            <a:r>
              <a:rPr lang="zh-CN" altLang="en-US" sz="1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处理器缓存和主存的关系发生变化之后，系统主要会面临如下问题</a:t>
            </a: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：</a:t>
            </a:r>
            <a:endParaRPr lang="en-US" altLang="zh-CN" sz="18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zh-CN" altLang="en-US" sz="1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</a:t>
            </a:r>
            <a:r>
              <a:rPr lang="zh-CN" altLang="en-US" sz="1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一致性问题</a:t>
            </a: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；</a:t>
            </a:r>
            <a:endParaRPr lang="en-US" altLang="zh-CN" sz="18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zh-CN" altLang="en-US" sz="1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缓存</a:t>
            </a:r>
            <a:r>
              <a:rPr lang="zh-CN" altLang="en-US" sz="1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亲和性问题</a:t>
            </a: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；</a:t>
            </a:r>
            <a:endParaRPr lang="en-US" altLang="zh-CN" sz="18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zh-CN" altLang="en-US" sz="1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核</a:t>
            </a:r>
            <a:r>
              <a:rPr lang="zh-CN" altLang="en-US" sz="1800" dirty="0">
                <a:latin typeface="华文楷体" panose="02010600040101010101" pitchFamily="2" charset="-122"/>
                <a:ea typeface="华文楷体" panose="02010600040101010101" pitchFamily="2" charset="-122"/>
              </a:rPr>
              <a:t>间数据共享</a:t>
            </a: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；</a:t>
            </a:r>
            <a:endParaRPr lang="en-US" altLang="zh-CN" sz="18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zh-CN" altLang="en-US" sz="1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18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负载</a:t>
            </a:r>
            <a:r>
              <a:rPr lang="zh-CN" altLang="en-US" sz="1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均衡。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5580112" y="2852936"/>
            <a:ext cx="2978899" cy="2325748"/>
            <a:chOff x="5481533" y="3283070"/>
            <a:chExt cx="2978899" cy="2325748"/>
          </a:xfrm>
        </p:grpSpPr>
        <p:sp>
          <p:nvSpPr>
            <p:cNvPr id="3" name="矩形 2"/>
            <p:cNvSpPr/>
            <p:nvPr/>
          </p:nvSpPr>
          <p:spPr>
            <a:xfrm>
              <a:off x="5481533" y="3283070"/>
              <a:ext cx="1008112" cy="5760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</a:rPr>
                <a:t>CPU0</a:t>
              </a:r>
              <a:endParaRPr lang="zh-CN" altLang="en-US" sz="1800" dirty="0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5481533" y="3859135"/>
              <a:ext cx="1008112" cy="576065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800" dirty="0" smtClean="0">
                  <a:solidFill>
                    <a:schemeClr val="tx1"/>
                  </a:solidFill>
                </a:rPr>
                <a:t>Cache</a:t>
              </a:r>
              <a:endParaRPr lang="zh-CN" altLang="en-US" sz="18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6525649" y="3284984"/>
              <a:ext cx="1934783" cy="2323834"/>
              <a:chOff x="6525649" y="3284984"/>
              <a:chExt cx="1934783" cy="2323834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7452320" y="3284984"/>
                <a:ext cx="1008112" cy="57606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800" dirty="0" smtClean="0">
                    <a:solidFill>
                      <a:schemeClr val="tx1"/>
                    </a:solidFill>
                  </a:rPr>
                  <a:t>CPU1</a:t>
                </a:r>
                <a:endParaRPr lang="zh-CN" altLang="en-US" sz="1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7452320" y="3861049"/>
                <a:ext cx="1008112" cy="576065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800" dirty="0" smtClean="0">
                    <a:solidFill>
                      <a:schemeClr val="tx1"/>
                    </a:solidFill>
                  </a:rPr>
                  <a:t>Cache</a:t>
                </a:r>
                <a:endParaRPr lang="zh-CN" altLang="en-US" sz="1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丁字箭头 7"/>
              <p:cNvSpPr/>
              <p:nvPr/>
            </p:nvSpPr>
            <p:spPr>
              <a:xfrm flipV="1">
                <a:off x="6552220" y="3917036"/>
                <a:ext cx="864096" cy="1115717"/>
              </a:xfrm>
              <a:prstGeom prst="leftRight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6525649" y="5032753"/>
                <a:ext cx="1008112" cy="57606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800" dirty="0" smtClean="0">
                    <a:solidFill>
                      <a:schemeClr val="tx1"/>
                    </a:solidFill>
                  </a:rPr>
                  <a:t>内存</a:t>
                </a:r>
                <a:endParaRPr lang="zh-CN" altLang="en-US" sz="18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7123316" y="4474894"/>
              <a:ext cx="10214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800" dirty="0" smtClean="0"/>
                <a:t>Bus</a:t>
              </a:r>
              <a:r>
                <a:rPr lang="zh-CN" altLang="en-US" sz="1800" dirty="0" smtClean="0"/>
                <a:t>总线</a:t>
              </a:r>
              <a:endParaRPr lang="zh-CN" altLang="en-US" sz="1800" dirty="0"/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5580112" y="5557577"/>
            <a:ext cx="2973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 smtClean="0">
                <a:latin typeface="仿宋" panose="02010609060101010101" pitchFamily="49" charset="-122"/>
                <a:ea typeface="仿宋" panose="02010609060101010101" pitchFamily="49" charset="-122"/>
              </a:rPr>
              <a:t>简化后的多核处理器架构图</a:t>
            </a:r>
            <a:endParaRPr lang="zh-CN" altLang="en-US" sz="1800" dirty="0"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3443835"/>
      </p:ext>
    </p:extLst>
  </p:cSld>
  <p:clrMapOvr>
    <a:masterClrMapping/>
  </p:clrMapOvr>
  <p:transition spd="med"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196752"/>
            <a:ext cx="8619302" cy="475252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915816" y="1556792"/>
            <a:ext cx="2860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 smtClean="0">
                <a:solidFill>
                  <a:srgbClr val="C0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所有</a:t>
            </a:r>
            <a:r>
              <a:rPr lang="en-US" altLang="zh-CN" sz="1800" dirty="0" smtClean="0">
                <a:solidFill>
                  <a:srgbClr val="C0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CPU</a:t>
            </a:r>
            <a:r>
              <a:rPr lang="zh-CN" altLang="en-US" sz="1800" dirty="0" smtClean="0">
                <a:solidFill>
                  <a:srgbClr val="C0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共享一个调度队列</a:t>
            </a:r>
            <a:endParaRPr lang="zh-CN" altLang="en-US" sz="1800" dirty="0">
              <a:solidFill>
                <a:srgbClr val="C0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5145658"/>
      </p:ext>
    </p:extLst>
  </p:cSld>
  <p:clrMapOvr>
    <a:masterClrMapping/>
  </p:clrMapOvr>
  <p:transition spd="med"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052736"/>
            <a:ext cx="8496944" cy="442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47298"/>
      </p:ext>
    </p:extLst>
  </p:cSld>
  <p:clrMapOvr>
    <a:masterClrMapping/>
  </p:clrMapOvr>
  <p:transition spd="med"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5" y="1268760"/>
            <a:ext cx="8441007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827632"/>
      </p:ext>
    </p:extLst>
  </p:cSld>
  <p:clrMapOvr>
    <a:masterClrMapping/>
  </p:clrMapOvr>
  <p:transition spd="med">
    <p:random/>
  </p:transition>
</p:sld>
</file>

<file path=ppt/theme/theme1.xml><?xml version="1.0" encoding="utf-8"?>
<a:theme xmlns:a="http://schemas.openxmlformats.org/drawingml/2006/main" name="default">
  <a:themeElements>
    <a:clrScheme name="default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">
      <a:majorFont>
        <a:latin typeface="Times New Roman"/>
        <a:ea typeface="黑体"/>
        <a:cs typeface=""/>
      </a:majorFont>
      <a:minorFont>
        <a:latin typeface="Times New Roman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5511</TotalTime>
  <Words>146</Words>
  <Application>Microsoft Office PowerPoint</Application>
  <PresentationFormat>全屏显示(4:3)</PresentationFormat>
  <Paragraphs>30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0" baseType="lpstr">
      <vt:lpstr>方正姚体</vt:lpstr>
      <vt:lpstr>仿宋</vt:lpstr>
      <vt:lpstr>黑体</vt:lpstr>
      <vt:lpstr>华文彩云</vt:lpstr>
      <vt:lpstr>华文行楷</vt:lpstr>
      <vt:lpstr>华文琥珀</vt:lpstr>
      <vt:lpstr>华文楷体</vt:lpstr>
      <vt:lpstr>楷体</vt:lpstr>
      <vt:lpstr>楷体_GB2312</vt:lpstr>
      <vt:lpstr>宋体</vt:lpstr>
      <vt:lpstr>Arial</vt:lpstr>
      <vt:lpstr>Times New Roman</vt:lpstr>
      <vt:lpstr>Wingdings</vt:lpstr>
      <vt:lpstr>default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重庆大学计算机学院基础科学系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＂多媒体技术基础＂课程复习要点</dc:title>
  <dc:creator>郭松涛</dc:creator>
  <cp:lastModifiedBy>2012dnd.com</cp:lastModifiedBy>
  <cp:revision>403</cp:revision>
  <dcterms:modified xsi:type="dcterms:W3CDTF">2021-08-19T11:00:33Z</dcterms:modified>
</cp:coreProperties>
</file>